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0" d="100"/>
          <a:sy n="120" d="100"/>
        </p:scale>
        <p:origin x="12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385B79C-C22E-4F24-9DC6-74F46214025D}"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2670347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85B79C-C22E-4F24-9DC6-74F46214025D}"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1301061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85B79C-C22E-4F24-9DC6-74F46214025D}"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3639265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385B79C-C22E-4F24-9DC6-74F46214025D}"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650460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385B79C-C22E-4F24-9DC6-74F46214025D}"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659110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385B79C-C22E-4F24-9DC6-74F46214025D}"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3003268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85B79C-C22E-4F24-9DC6-74F46214025D}"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262527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85B79C-C22E-4F24-9DC6-74F46214025D}"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2701198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85B79C-C22E-4F24-9DC6-74F46214025D}"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1168377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85B79C-C22E-4F24-9DC6-74F46214025D}"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813941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85B79C-C22E-4F24-9DC6-74F46214025D}"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617181-8A4F-49DD-B8FF-1650DE7EB8B4}"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83779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385B79C-C22E-4F24-9DC6-74F46214025D}"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777149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385B79C-C22E-4F24-9DC6-74F46214025D}"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617181-8A4F-49DD-B8FF-1650DE7EB8B4}"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14932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385B79C-C22E-4F24-9DC6-74F46214025D}"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3242074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85B79C-C22E-4F24-9DC6-74F46214025D}"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3677475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85B79C-C22E-4F24-9DC6-74F46214025D}"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617181-8A4F-49DD-B8FF-1650DE7EB8B4}" type="slidenum">
              <a:rPr lang="en-IN" smtClean="0"/>
              <a:t>‹#›</a:t>
            </a:fld>
            <a:endParaRPr lang="en-IN"/>
          </a:p>
        </p:txBody>
      </p:sp>
    </p:spTree>
    <p:extLst>
      <p:ext uri="{BB962C8B-B14F-4D97-AF65-F5344CB8AC3E}">
        <p14:creationId xmlns:p14="http://schemas.microsoft.com/office/powerpoint/2010/main" val="1379644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385B79C-C22E-4F24-9DC6-74F46214025D}" type="datetimeFigureOut">
              <a:rPr lang="en-IN" smtClean="0"/>
              <a:t>25-07-2022</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1617181-8A4F-49DD-B8FF-1650DE7EB8B4}" type="slidenum">
              <a:rPr lang="en-IN" smtClean="0"/>
              <a:t>‹#›</a:t>
            </a:fld>
            <a:endParaRPr lang="en-IN"/>
          </a:p>
        </p:txBody>
      </p:sp>
    </p:spTree>
    <p:extLst>
      <p:ext uri="{BB962C8B-B14F-4D97-AF65-F5344CB8AC3E}">
        <p14:creationId xmlns:p14="http://schemas.microsoft.com/office/powerpoint/2010/main" val="72504224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Conditional &amp; Loop Statements in Python</a:t>
            </a:r>
            <a:endParaRPr lang="en-IN" dirty="0"/>
          </a:p>
        </p:txBody>
      </p:sp>
      <p:sp>
        <p:nvSpPr>
          <p:cNvPr id="3" name="Subtitle 2"/>
          <p:cNvSpPr>
            <a:spLocks noGrp="1"/>
          </p:cNvSpPr>
          <p:nvPr>
            <p:ph type="subTitle" idx="1"/>
          </p:nvPr>
        </p:nvSpPr>
        <p:spPr/>
        <p:txBody>
          <a:bodyPr/>
          <a:lstStyle/>
          <a:p>
            <a:r>
              <a:rPr lang="en-IN" dirty="0" smtClean="0"/>
              <a:t>Unit-3&amp;4</a:t>
            </a:r>
            <a:endParaRPr lang="en-IN" dirty="0"/>
          </a:p>
        </p:txBody>
      </p:sp>
    </p:spTree>
    <p:extLst>
      <p:ext uri="{BB962C8B-B14F-4D97-AF65-F5344CB8AC3E}">
        <p14:creationId xmlns:p14="http://schemas.microsoft.com/office/powerpoint/2010/main" val="2377832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 Statements </a:t>
            </a:r>
            <a:endParaRPr lang="en-US" dirty="0"/>
          </a:p>
        </p:txBody>
      </p:sp>
      <p:sp>
        <p:nvSpPr>
          <p:cNvPr id="3" name="Content Placeholder 2"/>
          <p:cNvSpPr>
            <a:spLocks noGrp="1"/>
          </p:cNvSpPr>
          <p:nvPr>
            <p:ph idx="1"/>
          </p:nvPr>
        </p:nvSpPr>
        <p:spPr/>
        <p:txBody>
          <a:bodyPr/>
          <a:lstStyle/>
          <a:p>
            <a:pPr algn="just"/>
            <a:r>
              <a:rPr lang="en-US" dirty="0" smtClean="0"/>
              <a:t>While Loop:</a:t>
            </a:r>
          </a:p>
          <a:p>
            <a:pPr lvl="2" algn="just"/>
            <a:r>
              <a:rPr lang="en-US" dirty="0" smtClean="0"/>
              <a:t>A </a:t>
            </a:r>
            <a:r>
              <a:rPr lang="en-US" b="1" dirty="0" smtClean="0"/>
              <a:t>while</a:t>
            </a:r>
            <a:r>
              <a:rPr lang="en-US" dirty="0" smtClean="0"/>
              <a:t> loop statement in Python programming language </a:t>
            </a:r>
            <a:r>
              <a:rPr lang="en-US" dirty="0" smtClean="0">
                <a:solidFill>
                  <a:srgbClr val="C00000"/>
                </a:solidFill>
              </a:rPr>
              <a:t>repeatedly executes a target statement as long as a </a:t>
            </a:r>
            <a:r>
              <a:rPr lang="en-US" sz="2800" b="1" dirty="0">
                <a:solidFill>
                  <a:srgbClr val="C00000"/>
                </a:solidFill>
              </a:rPr>
              <a:t>given condition is true</a:t>
            </a:r>
            <a:r>
              <a:rPr lang="en-US" dirty="0" smtClean="0"/>
              <a:t>.</a:t>
            </a:r>
          </a:p>
          <a:p>
            <a:pPr algn="just"/>
            <a:r>
              <a:rPr lang="en-US" dirty="0" smtClean="0"/>
              <a:t>The syntax of a </a:t>
            </a:r>
            <a:r>
              <a:rPr lang="en-US" b="1" dirty="0" smtClean="0"/>
              <a:t>while</a:t>
            </a:r>
            <a:r>
              <a:rPr lang="en-US" dirty="0" smtClean="0"/>
              <a:t> loop in Python programming language is −</a:t>
            </a:r>
          </a:p>
          <a:p>
            <a:pPr>
              <a:buNone/>
            </a:pPr>
            <a:r>
              <a:rPr lang="en-US" b="1" dirty="0" smtClean="0">
                <a:solidFill>
                  <a:srgbClr val="00B050"/>
                </a:solidFill>
              </a:rPr>
              <a:t>while expression: </a:t>
            </a:r>
          </a:p>
          <a:p>
            <a:pPr>
              <a:buNone/>
            </a:pPr>
            <a:r>
              <a:rPr lang="en-US" b="1" dirty="0" smtClean="0">
                <a:solidFill>
                  <a:srgbClr val="00B050"/>
                </a:solidFill>
              </a:rPr>
              <a:t>		statement(s)</a:t>
            </a:r>
            <a:endParaRPr lang="en-US" b="1" dirty="0">
              <a:solidFill>
                <a:srgbClr val="00B050"/>
              </a:solidFill>
            </a:endParaRPr>
          </a:p>
        </p:txBody>
      </p:sp>
    </p:spTree>
    <p:extLst>
      <p:ext uri="{BB962C8B-B14F-4D97-AF65-F5344CB8AC3E}">
        <p14:creationId xmlns:p14="http://schemas.microsoft.com/office/powerpoint/2010/main" val="85158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While Loop</a:t>
            </a:r>
            <a:endParaRPr lang="en-US" dirty="0"/>
          </a:p>
        </p:txBody>
      </p:sp>
      <p:sp>
        <p:nvSpPr>
          <p:cNvPr id="3" name="Content Placeholder 2"/>
          <p:cNvSpPr>
            <a:spLocks noGrp="1"/>
          </p:cNvSpPr>
          <p:nvPr>
            <p:ph idx="1"/>
          </p:nvPr>
        </p:nvSpPr>
        <p:spPr/>
        <p:txBody>
          <a:bodyPr/>
          <a:lstStyle/>
          <a:p>
            <a:pPr algn="just"/>
            <a:r>
              <a:rPr lang="en-US" dirty="0" smtClean="0"/>
              <a:t>&lt;statement(s)&gt; represents the block to be repeatedly executed, often referred to as the body of the loop. This is denoted with indentation.</a:t>
            </a:r>
          </a:p>
          <a:p>
            <a:pPr algn="just"/>
            <a:r>
              <a:rPr lang="en-US" dirty="0" smtClean="0"/>
              <a:t>The controlling expression, &lt;</a:t>
            </a:r>
            <a:r>
              <a:rPr lang="en-US" dirty="0" err="1" smtClean="0"/>
              <a:t>expr</a:t>
            </a:r>
            <a:r>
              <a:rPr lang="en-US" dirty="0" smtClean="0"/>
              <a:t>&gt;, typically involves one or more variables that are initialized prior to starting the loop and then modified somewhere in the loop body.</a:t>
            </a:r>
            <a:endParaRPr lang="en-US" dirty="0"/>
          </a:p>
        </p:txBody>
      </p:sp>
    </p:spTree>
    <p:extLst>
      <p:ext uri="{BB962C8B-B14F-4D97-AF65-F5344CB8AC3E}">
        <p14:creationId xmlns:p14="http://schemas.microsoft.com/office/powerpoint/2010/main" val="958673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While Loop</a:t>
            </a:r>
            <a:endParaRPr lang="en-US" dirty="0"/>
          </a:p>
        </p:txBody>
      </p:sp>
      <p:sp>
        <p:nvSpPr>
          <p:cNvPr id="3" name="Content Placeholder 2"/>
          <p:cNvSpPr>
            <a:spLocks noGrp="1"/>
          </p:cNvSpPr>
          <p:nvPr>
            <p:ph idx="1"/>
          </p:nvPr>
        </p:nvSpPr>
        <p:spPr/>
        <p:txBody>
          <a:bodyPr/>
          <a:lstStyle/>
          <a:p>
            <a:pPr algn="just"/>
            <a:r>
              <a:rPr lang="en-US" dirty="0" smtClean="0"/>
              <a:t>When a while loop is encountered, </a:t>
            </a:r>
            <a:r>
              <a:rPr lang="en-US" dirty="0" smtClean="0">
                <a:solidFill>
                  <a:srgbClr val="C00000"/>
                </a:solidFill>
              </a:rPr>
              <a:t>&lt;</a:t>
            </a:r>
            <a:r>
              <a:rPr lang="en-US" dirty="0" err="1" smtClean="0">
                <a:solidFill>
                  <a:srgbClr val="C00000"/>
                </a:solidFill>
              </a:rPr>
              <a:t>expr</a:t>
            </a:r>
            <a:r>
              <a:rPr lang="en-US" dirty="0" smtClean="0">
                <a:solidFill>
                  <a:srgbClr val="C00000"/>
                </a:solidFill>
              </a:rPr>
              <a:t>&gt; is first evaluated in Boolean context. </a:t>
            </a:r>
          </a:p>
          <a:p>
            <a:pPr algn="just"/>
            <a:r>
              <a:rPr lang="en-US" dirty="0" smtClean="0"/>
              <a:t>If it is </a:t>
            </a:r>
            <a:r>
              <a:rPr lang="en-US" dirty="0" smtClean="0">
                <a:solidFill>
                  <a:srgbClr val="00B050"/>
                </a:solidFill>
              </a:rPr>
              <a:t>true, the loop body is executed.</a:t>
            </a:r>
            <a:r>
              <a:rPr lang="en-US" dirty="0" smtClean="0"/>
              <a:t> Then &lt;</a:t>
            </a:r>
            <a:r>
              <a:rPr lang="en-US" dirty="0" err="1" smtClean="0"/>
              <a:t>expr</a:t>
            </a:r>
            <a:r>
              <a:rPr lang="en-US" dirty="0" smtClean="0"/>
              <a:t>&gt; is checked again, and if still true, the body is executed again. This continues until &lt;</a:t>
            </a:r>
            <a:r>
              <a:rPr lang="en-US" dirty="0" err="1" smtClean="0"/>
              <a:t>expr</a:t>
            </a:r>
            <a:r>
              <a:rPr lang="en-US" dirty="0" smtClean="0"/>
              <a:t>&gt; </a:t>
            </a:r>
            <a:r>
              <a:rPr lang="en-US" dirty="0" smtClean="0">
                <a:solidFill>
                  <a:srgbClr val="00B050"/>
                </a:solidFill>
              </a:rPr>
              <a:t>becomes false,</a:t>
            </a:r>
            <a:r>
              <a:rPr lang="en-US" dirty="0" smtClean="0"/>
              <a:t> at which point program </a:t>
            </a:r>
            <a:r>
              <a:rPr lang="en-US" dirty="0" smtClean="0">
                <a:solidFill>
                  <a:srgbClr val="0070C0"/>
                </a:solidFill>
              </a:rPr>
              <a:t>execution proceeds to the first statement beyond the loop body.</a:t>
            </a:r>
            <a:endParaRPr lang="en-US" dirty="0">
              <a:solidFill>
                <a:srgbClr val="0070C0"/>
              </a:solidFill>
            </a:endParaRPr>
          </a:p>
        </p:txBody>
      </p:sp>
    </p:spTree>
    <p:extLst>
      <p:ext uri="{BB962C8B-B14F-4D97-AF65-F5344CB8AC3E}">
        <p14:creationId xmlns:p14="http://schemas.microsoft.com/office/powerpoint/2010/main" val="2608441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While Loop</a:t>
            </a:r>
            <a:endParaRPr lang="en-US" dirty="0"/>
          </a:p>
        </p:txBody>
      </p:sp>
      <p:sp>
        <p:nvSpPr>
          <p:cNvPr id="3" name="Content Placeholder 2"/>
          <p:cNvSpPr>
            <a:spLocks noGrp="1"/>
          </p:cNvSpPr>
          <p:nvPr>
            <p:ph idx="1"/>
          </p:nvPr>
        </p:nvSpPr>
        <p:spPr/>
        <p:txBody>
          <a:bodyPr/>
          <a:lstStyle/>
          <a:p>
            <a:pPr>
              <a:buNone/>
            </a:pPr>
            <a:r>
              <a:rPr lang="pt-BR" dirty="0" smtClean="0"/>
              <a:t>n = 5</a:t>
            </a:r>
          </a:p>
          <a:p>
            <a:pPr>
              <a:buNone/>
            </a:pPr>
            <a:r>
              <a:rPr lang="pt-BR" dirty="0" smtClean="0"/>
              <a:t> while n &gt; 0:</a:t>
            </a:r>
          </a:p>
          <a:p>
            <a:pPr>
              <a:buNone/>
            </a:pPr>
            <a:r>
              <a:rPr lang="pt-BR" dirty="0" smtClean="0"/>
              <a:t>		 n -= 1</a:t>
            </a:r>
          </a:p>
          <a:p>
            <a:pPr>
              <a:buNone/>
            </a:pPr>
            <a:r>
              <a:rPr lang="pt-BR" dirty="0" smtClean="0"/>
              <a:t>		 print(n)</a:t>
            </a:r>
            <a:endParaRPr lang="en-US" dirty="0"/>
          </a:p>
        </p:txBody>
      </p:sp>
    </p:spTree>
    <p:extLst>
      <p:ext uri="{BB962C8B-B14F-4D97-AF65-F5344CB8AC3E}">
        <p14:creationId xmlns:p14="http://schemas.microsoft.com/office/powerpoint/2010/main" val="3395646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While Loop</a:t>
            </a:r>
            <a:endParaRPr lang="en-US" dirty="0"/>
          </a:p>
        </p:txBody>
      </p:sp>
      <p:sp>
        <p:nvSpPr>
          <p:cNvPr id="3" name="Content Placeholder 2"/>
          <p:cNvSpPr>
            <a:spLocks noGrp="1"/>
          </p:cNvSpPr>
          <p:nvPr>
            <p:ph idx="1"/>
          </p:nvPr>
        </p:nvSpPr>
        <p:spPr/>
        <p:txBody>
          <a:bodyPr>
            <a:normAutofit/>
          </a:bodyPr>
          <a:lstStyle/>
          <a:p>
            <a:pPr algn="just"/>
            <a:r>
              <a:rPr lang="en-US" dirty="0" smtClean="0"/>
              <a:t>n is initially 5. The expression in the while statement header on line 2 is n &gt; 0, which is true, so the loop body executes. Inside the loop body on line 3, n is decremented by 1 to 4, and then printed.</a:t>
            </a:r>
          </a:p>
          <a:p>
            <a:pPr algn="just"/>
            <a:r>
              <a:rPr lang="en-US" dirty="0" smtClean="0"/>
              <a:t>When the body of the loop has finished, program execution returns to the top of the loop at line 2, and the expression is evaluated again. It is still true, so the body executes again, and 3 is printed.</a:t>
            </a:r>
          </a:p>
          <a:p>
            <a:pPr algn="just"/>
            <a:r>
              <a:rPr lang="en-US" dirty="0" smtClean="0"/>
              <a:t>This continues until n becomes 0. At that point, when the expression is tested, it is false, and the loop terminates. Execution would resume at the first statement following the loop body, but there isn’t one in this case.</a:t>
            </a:r>
          </a:p>
          <a:p>
            <a:pPr algn="just"/>
            <a:endParaRPr lang="en-US" dirty="0"/>
          </a:p>
        </p:txBody>
      </p:sp>
    </p:spTree>
    <p:extLst>
      <p:ext uri="{BB962C8B-B14F-4D97-AF65-F5344CB8AC3E}">
        <p14:creationId xmlns:p14="http://schemas.microsoft.com/office/powerpoint/2010/main" val="1310476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While Loop</a:t>
            </a:r>
            <a:endParaRPr lang="en-US" dirty="0"/>
          </a:p>
        </p:txBody>
      </p:sp>
      <p:sp>
        <p:nvSpPr>
          <p:cNvPr id="3" name="Content Placeholder 2"/>
          <p:cNvSpPr>
            <a:spLocks noGrp="1"/>
          </p:cNvSpPr>
          <p:nvPr>
            <p:ph idx="1"/>
          </p:nvPr>
        </p:nvSpPr>
        <p:spPr/>
        <p:txBody>
          <a:bodyPr/>
          <a:lstStyle/>
          <a:p>
            <a:r>
              <a:rPr lang="en-US" dirty="0" smtClean="0"/>
              <a:t>Write a Python program to guess a number between 1 to 9. </a:t>
            </a:r>
            <a:br>
              <a:rPr lang="en-US" dirty="0" smtClean="0"/>
            </a:br>
            <a:r>
              <a:rPr lang="en-US" dirty="0" smtClean="0"/>
              <a:t>Note : User is prompted to enter a guess. If the user guesses wrong then the prompt appears again until the guess is correct, on successful guess, user will get a "Well guessed!" message, and the program will exit.</a:t>
            </a:r>
            <a:endParaRPr lang="en-US" dirty="0"/>
          </a:p>
        </p:txBody>
      </p:sp>
    </p:spTree>
    <p:extLst>
      <p:ext uri="{BB962C8B-B14F-4D97-AF65-F5344CB8AC3E}">
        <p14:creationId xmlns:p14="http://schemas.microsoft.com/office/powerpoint/2010/main" val="956713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 Loop  in Python</a:t>
            </a:r>
            <a:endParaRPr lang="en-US" b="1" dirty="0"/>
          </a:p>
        </p:txBody>
      </p:sp>
      <p:sp>
        <p:nvSpPr>
          <p:cNvPr id="3" name="Content Placeholder 2"/>
          <p:cNvSpPr>
            <a:spLocks noGrp="1"/>
          </p:cNvSpPr>
          <p:nvPr>
            <p:ph idx="1"/>
          </p:nvPr>
        </p:nvSpPr>
        <p:spPr/>
        <p:txBody>
          <a:bodyPr/>
          <a:lstStyle/>
          <a:p>
            <a:pPr algn="just"/>
            <a:r>
              <a:rPr lang="en-US" dirty="0" smtClean="0"/>
              <a:t>The for loop in Python is used </a:t>
            </a:r>
            <a:r>
              <a:rPr lang="en-US" dirty="0" smtClean="0">
                <a:solidFill>
                  <a:srgbClr val="C00000"/>
                </a:solidFill>
              </a:rPr>
              <a:t>to iterate over a sequence </a:t>
            </a:r>
            <a:r>
              <a:rPr lang="en-US" dirty="0" smtClean="0"/>
              <a:t>(list, tuple, string) or other </a:t>
            </a:r>
            <a:r>
              <a:rPr lang="en-US" dirty="0" err="1" smtClean="0"/>
              <a:t>iterable</a:t>
            </a:r>
            <a:r>
              <a:rPr lang="en-US" dirty="0" smtClean="0"/>
              <a:t> objects. </a:t>
            </a:r>
          </a:p>
          <a:p>
            <a:pPr algn="just"/>
            <a:r>
              <a:rPr lang="en-US" dirty="0" smtClean="0"/>
              <a:t>For loop should be used when you </a:t>
            </a:r>
            <a:r>
              <a:rPr lang="en-US" dirty="0" smtClean="0">
                <a:solidFill>
                  <a:srgbClr val="00B050"/>
                </a:solidFill>
              </a:rPr>
              <a:t>need to do something for some predefined number </a:t>
            </a:r>
            <a:r>
              <a:rPr lang="en-US" dirty="0" smtClean="0"/>
              <a:t>of steps.</a:t>
            </a:r>
            <a:endParaRPr lang="en-US" dirty="0"/>
          </a:p>
        </p:txBody>
      </p:sp>
    </p:spTree>
    <p:extLst>
      <p:ext uri="{BB962C8B-B14F-4D97-AF65-F5344CB8AC3E}">
        <p14:creationId xmlns:p14="http://schemas.microsoft.com/office/powerpoint/2010/main" val="4120339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Loop  in Python</a:t>
            </a:r>
            <a:endParaRPr lang="en-US" dirty="0"/>
          </a:p>
        </p:txBody>
      </p:sp>
      <p:sp>
        <p:nvSpPr>
          <p:cNvPr id="3" name="Content Placeholder 2"/>
          <p:cNvSpPr>
            <a:spLocks noGrp="1"/>
          </p:cNvSpPr>
          <p:nvPr>
            <p:ph idx="1"/>
          </p:nvPr>
        </p:nvSpPr>
        <p:spPr/>
        <p:txBody>
          <a:bodyPr/>
          <a:lstStyle/>
          <a:p>
            <a:r>
              <a:rPr lang="en-US" dirty="0" smtClean="0"/>
              <a:t>Syntax:</a:t>
            </a:r>
          </a:p>
          <a:p>
            <a:pPr>
              <a:buNone/>
            </a:pPr>
            <a:r>
              <a:rPr lang="en-US" dirty="0" smtClean="0"/>
              <a:t>			for </a:t>
            </a:r>
            <a:r>
              <a:rPr lang="en-US" dirty="0" err="1" smtClean="0">
                <a:solidFill>
                  <a:srgbClr val="0070C0"/>
                </a:solidFill>
              </a:rPr>
              <a:t>iterating_var</a:t>
            </a:r>
            <a:r>
              <a:rPr lang="en-US" dirty="0" smtClean="0"/>
              <a:t> in </a:t>
            </a:r>
            <a:r>
              <a:rPr lang="en-US" dirty="0" smtClean="0">
                <a:solidFill>
                  <a:srgbClr val="C00000"/>
                </a:solidFill>
              </a:rPr>
              <a:t>sequence</a:t>
            </a:r>
            <a:r>
              <a:rPr lang="en-US" dirty="0" smtClean="0"/>
              <a:t>: </a:t>
            </a:r>
          </a:p>
          <a:p>
            <a:pPr>
              <a:buNone/>
            </a:pPr>
            <a:r>
              <a:rPr lang="en-US" dirty="0" smtClean="0"/>
              <a:t>			     statements(s)</a:t>
            </a:r>
          </a:p>
          <a:p>
            <a:pPr algn="just" fontAlgn="base"/>
            <a:r>
              <a:rPr lang="en-US" dirty="0" smtClean="0"/>
              <a:t>Here, </a:t>
            </a:r>
            <a:r>
              <a:rPr lang="en-US" dirty="0" err="1" smtClean="0"/>
              <a:t>iterating_val</a:t>
            </a:r>
            <a:r>
              <a:rPr lang="en-US" dirty="0" smtClean="0"/>
              <a:t> is the variable that takes the value of the item inside the sequence on each iteration.</a:t>
            </a:r>
          </a:p>
          <a:p>
            <a:pPr algn="just" fontAlgn="base"/>
            <a:r>
              <a:rPr lang="en-US" dirty="0" smtClean="0"/>
              <a:t>Loop continues until we reach the last item in the sequence.</a:t>
            </a:r>
          </a:p>
          <a:p>
            <a:endParaRPr lang="en-US" dirty="0"/>
          </a:p>
        </p:txBody>
      </p:sp>
    </p:spTree>
    <p:extLst>
      <p:ext uri="{BB962C8B-B14F-4D97-AF65-F5344CB8AC3E}">
        <p14:creationId xmlns:p14="http://schemas.microsoft.com/office/powerpoint/2010/main" val="3412757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ADEVEN\Desktop\BSc Computer Science\Problem Solving using computer\forLoop.jpg"/>
          <p:cNvPicPr>
            <a:picLocks noChangeAspect="1" noChangeArrowheads="1"/>
          </p:cNvPicPr>
          <p:nvPr/>
        </p:nvPicPr>
        <p:blipFill>
          <a:blip r:embed="rId2"/>
          <a:srcRect/>
          <a:stretch>
            <a:fillRect/>
          </a:stretch>
        </p:blipFill>
        <p:spPr bwMode="auto">
          <a:xfrm>
            <a:off x="3936802" y="0"/>
            <a:ext cx="3606998" cy="6324600"/>
          </a:xfrm>
          <a:prstGeom prst="rect">
            <a:avLst/>
          </a:prstGeom>
          <a:noFill/>
        </p:spPr>
      </p:pic>
    </p:spTree>
    <p:extLst>
      <p:ext uri="{BB962C8B-B14F-4D97-AF65-F5344CB8AC3E}">
        <p14:creationId xmlns:p14="http://schemas.microsoft.com/office/powerpoint/2010/main" val="2104599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for loop</a:t>
            </a:r>
            <a:endParaRPr lang="en-US" dirty="0"/>
          </a:p>
        </p:txBody>
      </p:sp>
      <p:sp>
        <p:nvSpPr>
          <p:cNvPr id="3" name="Content Placeholder 2"/>
          <p:cNvSpPr>
            <a:spLocks noGrp="1"/>
          </p:cNvSpPr>
          <p:nvPr>
            <p:ph idx="1"/>
          </p:nvPr>
        </p:nvSpPr>
        <p:spPr/>
        <p:txBody>
          <a:bodyPr/>
          <a:lstStyle/>
          <a:p>
            <a:pPr>
              <a:buNone/>
            </a:pPr>
            <a:r>
              <a:rPr lang="en-US" dirty="0" smtClean="0"/>
              <a:t>languages = ["C", "C++", "Perl", "Python"] </a:t>
            </a:r>
          </a:p>
          <a:p>
            <a:pPr>
              <a:buNone/>
            </a:pPr>
            <a:r>
              <a:rPr lang="en-US" dirty="0" smtClean="0"/>
              <a:t>for x in languages: </a:t>
            </a:r>
          </a:p>
          <a:p>
            <a:pPr>
              <a:buNone/>
            </a:pPr>
            <a:r>
              <a:rPr lang="en-US" dirty="0" smtClean="0"/>
              <a:t>   print(x)</a:t>
            </a:r>
          </a:p>
          <a:p>
            <a:pPr>
              <a:buNone/>
            </a:pPr>
            <a:endParaRPr lang="en-US" dirty="0" smtClean="0"/>
          </a:p>
        </p:txBody>
      </p:sp>
    </p:spTree>
    <p:extLst>
      <p:ext uri="{BB962C8B-B14F-4D97-AF65-F5344CB8AC3E}">
        <p14:creationId xmlns:p14="http://schemas.microsoft.com/office/powerpoint/2010/main" val="2263732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lstStyle/>
          <a:p>
            <a:pPr algn="just">
              <a:buNone/>
            </a:pPr>
            <a:r>
              <a:rPr lang="en-US" dirty="0" smtClean="0"/>
              <a:t>Q:1) Write a program to find the sum of all numbers stored in a list (1, 2, 3, 4, 5, 6, 7, 8, 9, 10) using for loop?</a:t>
            </a:r>
          </a:p>
          <a:p>
            <a:pPr algn="just"/>
            <a:endParaRPr lang="en-US" dirty="0"/>
          </a:p>
        </p:txBody>
      </p:sp>
    </p:spTree>
    <p:extLst>
      <p:ext uri="{BB962C8B-B14F-4D97-AF65-F5344CB8AC3E}">
        <p14:creationId xmlns:p14="http://schemas.microsoft.com/office/powerpoint/2010/main" val="987501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range() function</a:t>
            </a:r>
            <a:br>
              <a:rPr lang="en-US" b="1" dirty="0" smtClean="0"/>
            </a:br>
            <a:endParaRPr lang="en-US" dirty="0"/>
          </a:p>
        </p:txBody>
      </p:sp>
      <p:sp>
        <p:nvSpPr>
          <p:cNvPr id="3" name="Content Placeholder 2"/>
          <p:cNvSpPr>
            <a:spLocks noGrp="1"/>
          </p:cNvSpPr>
          <p:nvPr>
            <p:ph idx="1"/>
          </p:nvPr>
        </p:nvSpPr>
        <p:spPr/>
        <p:txBody>
          <a:bodyPr/>
          <a:lstStyle/>
          <a:p>
            <a:pPr algn="just" fontAlgn="base"/>
            <a:r>
              <a:rPr lang="en-US" dirty="0" smtClean="0"/>
              <a:t>We can generate a </a:t>
            </a:r>
            <a:r>
              <a:rPr lang="en-US" dirty="0" smtClean="0">
                <a:solidFill>
                  <a:srgbClr val="C00000"/>
                </a:solidFill>
              </a:rPr>
              <a:t>sequence of numbers using range() function</a:t>
            </a:r>
            <a:r>
              <a:rPr lang="en-US" dirty="0" smtClean="0"/>
              <a:t>. range(10) will generate numbers from 0 to 9 (10 numbers).</a:t>
            </a:r>
          </a:p>
          <a:p>
            <a:pPr algn="just" fontAlgn="base"/>
            <a:r>
              <a:rPr lang="en-US" dirty="0" smtClean="0"/>
              <a:t>We can also define the start, stop and step size as range(start, stop, step size). </a:t>
            </a:r>
            <a:r>
              <a:rPr lang="en-US" dirty="0" smtClean="0">
                <a:solidFill>
                  <a:srgbClr val="00B050"/>
                </a:solidFill>
              </a:rPr>
              <a:t>Step size defaults to 1 if not provided.</a:t>
            </a:r>
          </a:p>
          <a:p>
            <a:pPr algn="just" fontAlgn="base"/>
            <a:r>
              <a:rPr lang="en-US" dirty="0" smtClean="0"/>
              <a:t>To force this function to output all the items, we can use the function list()</a:t>
            </a:r>
            <a:endParaRPr lang="en-US" dirty="0" smtClean="0">
              <a:solidFill>
                <a:srgbClr val="00B050"/>
              </a:solidFill>
            </a:endParaRPr>
          </a:p>
          <a:p>
            <a:pPr algn="just"/>
            <a:endParaRPr lang="en-US" dirty="0"/>
          </a:p>
        </p:txBody>
      </p:sp>
    </p:spTree>
    <p:extLst>
      <p:ext uri="{BB962C8B-B14F-4D97-AF65-F5344CB8AC3E}">
        <p14:creationId xmlns:p14="http://schemas.microsoft.com/office/powerpoint/2010/main" val="3078160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 Loop  in Python</a:t>
            </a:r>
            <a:endParaRPr lang="en-US" dirty="0"/>
          </a:p>
        </p:txBody>
      </p:sp>
      <p:sp>
        <p:nvSpPr>
          <p:cNvPr id="3" name="Content Placeholder 2"/>
          <p:cNvSpPr>
            <a:spLocks noGrp="1"/>
          </p:cNvSpPr>
          <p:nvPr>
            <p:ph idx="1"/>
          </p:nvPr>
        </p:nvSpPr>
        <p:spPr/>
        <p:txBody>
          <a:bodyPr/>
          <a:lstStyle/>
          <a:p>
            <a:r>
              <a:rPr lang="en-US" dirty="0" smtClean="0"/>
              <a:t>We can use the range() function in for loops to iterate through a sequence of numbers. </a:t>
            </a:r>
          </a:p>
          <a:p>
            <a:r>
              <a:rPr lang="en-US" dirty="0" smtClean="0"/>
              <a:t>It can be combined with the </a:t>
            </a:r>
            <a:r>
              <a:rPr lang="en-US" dirty="0" err="1" smtClean="0"/>
              <a:t>len</a:t>
            </a:r>
            <a:r>
              <a:rPr lang="en-US" dirty="0" smtClean="0"/>
              <a:t>() function to iterate though a sequence using indexing.</a:t>
            </a:r>
            <a:endParaRPr lang="en-US" dirty="0"/>
          </a:p>
        </p:txBody>
      </p:sp>
    </p:spTree>
    <p:extLst>
      <p:ext uri="{BB962C8B-B14F-4D97-AF65-F5344CB8AC3E}">
        <p14:creationId xmlns:p14="http://schemas.microsoft.com/office/powerpoint/2010/main" val="709094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Break Statement</a:t>
            </a:r>
            <a:endParaRPr lang="en-US" dirty="0"/>
          </a:p>
        </p:txBody>
      </p:sp>
      <p:sp>
        <p:nvSpPr>
          <p:cNvPr id="3" name="Content Placeholder 2"/>
          <p:cNvSpPr>
            <a:spLocks noGrp="1"/>
          </p:cNvSpPr>
          <p:nvPr>
            <p:ph idx="1"/>
          </p:nvPr>
        </p:nvSpPr>
        <p:spPr/>
        <p:txBody>
          <a:bodyPr/>
          <a:lstStyle/>
          <a:p>
            <a:pPr algn="just"/>
            <a:r>
              <a:rPr lang="en-US" dirty="0" smtClean="0"/>
              <a:t>Break statement </a:t>
            </a:r>
            <a:r>
              <a:rPr lang="en-US" dirty="0" smtClean="0">
                <a:solidFill>
                  <a:srgbClr val="C00000"/>
                </a:solidFill>
              </a:rPr>
              <a:t>any inside any loop gives you way to break or terminate the execution of loop containing it,</a:t>
            </a:r>
            <a:r>
              <a:rPr lang="en-US" dirty="0" smtClean="0"/>
              <a:t> and </a:t>
            </a:r>
            <a:r>
              <a:rPr lang="en-US" dirty="0" smtClean="0">
                <a:solidFill>
                  <a:srgbClr val="00B050"/>
                </a:solidFill>
              </a:rPr>
              <a:t>transfer the execution to the next statement</a:t>
            </a:r>
            <a:r>
              <a:rPr lang="en-US" dirty="0" smtClean="0"/>
              <a:t> following the loop.</a:t>
            </a:r>
          </a:p>
          <a:p>
            <a:pPr algn="just"/>
            <a:r>
              <a:rPr lang="en-US" dirty="0" smtClean="0"/>
              <a:t>Syntax:</a:t>
            </a:r>
          </a:p>
          <a:p>
            <a:pPr algn="just">
              <a:buNone/>
            </a:pPr>
            <a:r>
              <a:rPr lang="en-US" dirty="0" smtClean="0"/>
              <a:t>		break</a:t>
            </a:r>
            <a:endParaRPr lang="en-US" dirty="0"/>
          </a:p>
        </p:txBody>
      </p:sp>
    </p:spTree>
    <p:extLst>
      <p:ext uri="{BB962C8B-B14F-4D97-AF65-F5344CB8AC3E}">
        <p14:creationId xmlns:p14="http://schemas.microsoft.com/office/powerpoint/2010/main" val="2443154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Pass Statement</a:t>
            </a:r>
            <a:endParaRPr lang="en-US" dirty="0"/>
          </a:p>
        </p:txBody>
      </p:sp>
      <p:sp>
        <p:nvSpPr>
          <p:cNvPr id="3" name="Content Placeholder 2"/>
          <p:cNvSpPr>
            <a:spLocks noGrp="1"/>
          </p:cNvSpPr>
          <p:nvPr>
            <p:ph idx="1"/>
          </p:nvPr>
        </p:nvSpPr>
        <p:spPr/>
        <p:txBody>
          <a:bodyPr>
            <a:normAutofit/>
          </a:bodyPr>
          <a:lstStyle/>
          <a:p>
            <a:pPr algn="just"/>
            <a:r>
              <a:rPr lang="en-US" dirty="0" smtClean="0"/>
              <a:t>The pass statement is considered </a:t>
            </a:r>
            <a:r>
              <a:rPr lang="en-US" dirty="0" smtClean="0">
                <a:solidFill>
                  <a:srgbClr val="C00000"/>
                </a:solidFill>
              </a:rPr>
              <a:t>as no operation statement, means it consumes the execution cycle like a valid python statement but nothing happens actually when pass is executed</a:t>
            </a:r>
            <a:r>
              <a:rPr lang="en-US" dirty="0" smtClean="0"/>
              <a:t>.</a:t>
            </a:r>
          </a:p>
          <a:p>
            <a:pPr algn="just"/>
            <a:r>
              <a:rPr lang="en-US" dirty="0" smtClean="0"/>
              <a:t>The </a:t>
            </a:r>
            <a:r>
              <a:rPr lang="en-US" dirty="0" smtClean="0">
                <a:solidFill>
                  <a:srgbClr val="00B050"/>
                </a:solidFill>
              </a:rPr>
              <a:t>pass statement is much like a comment,</a:t>
            </a:r>
            <a:r>
              <a:rPr lang="en-US" dirty="0" smtClean="0"/>
              <a:t> but the python </a:t>
            </a:r>
            <a:r>
              <a:rPr lang="en-US" dirty="0" smtClean="0">
                <a:solidFill>
                  <a:srgbClr val="7030A0"/>
                </a:solidFill>
              </a:rPr>
              <a:t>interpreter executes the pass statements like a valid python statements,</a:t>
            </a:r>
            <a:r>
              <a:rPr lang="en-US" dirty="0" smtClean="0"/>
              <a:t> while it ignores the comment statement completely.</a:t>
            </a:r>
          </a:p>
          <a:p>
            <a:pPr algn="just"/>
            <a:r>
              <a:rPr lang="en-US" dirty="0" smtClean="0"/>
              <a:t>It is generally used to </a:t>
            </a:r>
            <a:r>
              <a:rPr lang="en-US" dirty="0" smtClean="0">
                <a:solidFill>
                  <a:srgbClr val="FF0000"/>
                </a:solidFill>
              </a:rPr>
              <a:t>indicate “null” or unimplemented functions and loops body</a:t>
            </a:r>
            <a:r>
              <a:rPr lang="en-US" dirty="0" smtClean="0"/>
              <a:t>.</a:t>
            </a:r>
          </a:p>
          <a:p>
            <a:pPr algn="just"/>
            <a:r>
              <a:rPr lang="en-US" dirty="0" smtClean="0"/>
              <a:t>Syntax:</a:t>
            </a:r>
          </a:p>
          <a:p>
            <a:pPr algn="just">
              <a:buNone/>
            </a:pPr>
            <a:r>
              <a:rPr lang="en-US" dirty="0" smtClean="0"/>
              <a:t>		pass</a:t>
            </a:r>
            <a:endParaRPr lang="en-US" dirty="0"/>
          </a:p>
        </p:txBody>
      </p:sp>
    </p:spTree>
    <p:extLst>
      <p:ext uri="{BB962C8B-B14F-4D97-AF65-F5344CB8AC3E}">
        <p14:creationId xmlns:p14="http://schemas.microsoft.com/office/powerpoint/2010/main" val="304794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Statement: if else</a:t>
            </a:r>
            <a:endParaRPr lang="en-US" dirty="0"/>
          </a:p>
        </p:txBody>
      </p:sp>
      <p:sp>
        <p:nvSpPr>
          <p:cNvPr id="3" name="Content Placeholder 2"/>
          <p:cNvSpPr>
            <a:spLocks noGrp="1"/>
          </p:cNvSpPr>
          <p:nvPr>
            <p:ph idx="1"/>
          </p:nvPr>
        </p:nvSpPr>
        <p:spPr/>
        <p:txBody>
          <a:bodyPr/>
          <a:lstStyle/>
          <a:p>
            <a:pPr algn="just" fontAlgn="base"/>
            <a:r>
              <a:rPr lang="en-US" dirty="0" smtClean="0"/>
              <a:t>Decision making is required when we want to execute a code only if a certain condition is satisfied.</a:t>
            </a:r>
          </a:p>
          <a:p>
            <a:pPr algn="just" fontAlgn="base"/>
            <a:r>
              <a:rPr lang="en-US" dirty="0" smtClean="0"/>
              <a:t>The</a:t>
            </a:r>
            <a:r>
              <a:rPr lang="en-US" smtClean="0"/>
              <a:t> if</a:t>
            </a:r>
            <a:r>
              <a:rPr lang="en-US" dirty="0" smtClean="0"/>
              <a:t> statement is used in Python for decision making.</a:t>
            </a:r>
          </a:p>
          <a:p>
            <a:pPr algn="just">
              <a:buNone/>
            </a:pPr>
            <a:r>
              <a:rPr lang="en-US" dirty="0" smtClean="0"/>
              <a:t/>
            </a:r>
            <a:br>
              <a:rPr lang="en-US" dirty="0" smtClean="0"/>
            </a:br>
            <a:endParaRPr lang="en-US" dirty="0"/>
          </a:p>
        </p:txBody>
      </p:sp>
    </p:spTree>
    <p:extLst>
      <p:ext uri="{BB962C8B-B14F-4D97-AF65-F5344CB8AC3E}">
        <p14:creationId xmlns:p14="http://schemas.microsoft.com/office/powerpoint/2010/main" val="327575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Python if Statement Syntax</a:t>
            </a:r>
            <a:br>
              <a:rPr lang="en-US" b="1" dirty="0" smtClean="0"/>
            </a:br>
            <a:endParaRPr lang="en-US" dirty="0"/>
          </a:p>
        </p:txBody>
      </p:sp>
      <p:sp>
        <p:nvSpPr>
          <p:cNvPr id="3" name="Content Placeholder 2"/>
          <p:cNvSpPr>
            <a:spLocks noGrp="1"/>
          </p:cNvSpPr>
          <p:nvPr>
            <p:ph idx="1"/>
          </p:nvPr>
        </p:nvSpPr>
        <p:spPr/>
        <p:txBody>
          <a:bodyPr>
            <a:normAutofit/>
          </a:bodyPr>
          <a:lstStyle/>
          <a:p>
            <a:pPr algn="just">
              <a:buNone/>
            </a:pPr>
            <a:r>
              <a:rPr lang="en-US" dirty="0" smtClean="0">
                <a:solidFill>
                  <a:srgbClr val="C00000"/>
                </a:solidFill>
              </a:rPr>
              <a:t>if test expression: </a:t>
            </a:r>
          </a:p>
          <a:p>
            <a:pPr algn="just">
              <a:buNone/>
            </a:pPr>
            <a:r>
              <a:rPr lang="en-US" dirty="0" smtClean="0">
                <a:solidFill>
                  <a:srgbClr val="C00000"/>
                </a:solidFill>
              </a:rPr>
              <a:t>    statement(s)</a:t>
            </a:r>
          </a:p>
          <a:p>
            <a:pPr algn="just" fontAlgn="base"/>
            <a:r>
              <a:rPr lang="en-US" dirty="0" smtClean="0"/>
              <a:t>Here, the program evaluates the test expression and will execute statement(s) only if the text expression is True.</a:t>
            </a:r>
          </a:p>
          <a:p>
            <a:pPr algn="just" fontAlgn="base"/>
            <a:r>
              <a:rPr lang="en-US" dirty="0" smtClean="0"/>
              <a:t>If the text expression is False, the statement(s) is not executed.</a:t>
            </a:r>
          </a:p>
          <a:p>
            <a:pPr algn="just" fontAlgn="base"/>
            <a:r>
              <a:rPr lang="en-US" dirty="0" smtClean="0"/>
              <a:t>In Python, the body of the if statement is indicated by the indentation. Body starts with an indentation and the first </a:t>
            </a:r>
            <a:r>
              <a:rPr lang="en-US" dirty="0" err="1" smtClean="0"/>
              <a:t>unindented</a:t>
            </a:r>
            <a:r>
              <a:rPr lang="en-US" dirty="0" smtClean="0"/>
              <a:t> line marks the end.</a:t>
            </a:r>
          </a:p>
          <a:p>
            <a:pPr algn="just" fontAlgn="base"/>
            <a:r>
              <a:rPr lang="en-US" dirty="0" smtClean="0"/>
              <a:t>Python interprets non-zero values as True. </a:t>
            </a:r>
          </a:p>
          <a:p>
            <a:pPr algn="just" fontAlgn="base"/>
            <a:r>
              <a:rPr lang="en-US" dirty="0" smtClean="0"/>
              <a:t>None and 0 are interpreted as False.</a:t>
            </a:r>
          </a:p>
          <a:p>
            <a:pPr algn="just"/>
            <a:endParaRPr lang="en-US" dirty="0"/>
          </a:p>
        </p:txBody>
      </p:sp>
    </p:spTree>
    <p:extLst>
      <p:ext uri="{BB962C8B-B14F-4D97-AF65-F5344CB8AC3E}">
        <p14:creationId xmlns:p14="http://schemas.microsoft.com/office/powerpoint/2010/main" val="2351975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base"/>
            <a:r>
              <a:rPr lang="en-US" b="1" dirty="0" smtClean="0"/>
              <a:t/>
            </a:r>
            <a:br>
              <a:rPr lang="en-US" b="1" dirty="0" smtClean="0"/>
            </a:br>
            <a:r>
              <a:rPr lang="en-US" b="1" dirty="0" smtClean="0"/>
              <a:t>Python if...else Statement</a:t>
            </a:r>
            <a:br>
              <a:rPr lang="en-US" b="1"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solidFill>
                  <a:srgbClr val="C00000"/>
                </a:solidFill>
              </a:rPr>
              <a:t>if test expression: </a:t>
            </a:r>
          </a:p>
          <a:p>
            <a:pPr>
              <a:buNone/>
            </a:pPr>
            <a:r>
              <a:rPr lang="en-US" dirty="0" smtClean="0">
                <a:solidFill>
                  <a:srgbClr val="C00000"/>
                </a:solidFill>
              </a:rPr>
              <a:t>	Body of if </a:t>
            </a:r>
          </a:p>
          <a:p>
            <a:pPr>
              <a:buNone/>
            </a:pPr>
            <a:r>
              <a:rPr lang="en-US" dirty="0" smtClean="0">
                <a:solidFill>
                  <a:srgbClr val="C00000"/>
                </a:solidFill>
              </a:rPr>
              <a:t>else: </a:t>
            </a:r>
          </a:p>
          <a:p>
            <a:pPr>
              <a:buNone/>
            </a:pPr>
            <a:r>
              <a:rPr lang="en-US" dirty="0" smtClean="0">
                <a:solidFill>
                  <a:srgbClr val="C00000"/>
                </a:solidFill>
              </a:rPr>
              <a:t>	Body of else</a:t>
            </a:r>
          </a:p>
          <a:p>
            <a:pPr algn="just" fontAlgn="base"/>
            <a:r>
              <a:rPr lang="en-US" dirty="0" smtClean="0"/>
              <a:t>The if..else statement evaluates test expression and will execute body of if only when test condition is True.</a:t>
            </a:r>
          </a:p>
          <a:p>
            <a:pPr algn="just" fontAlgn="base"/>
            <a:r>
              <a:rPr lang="en-US" dirty="0" smtClean="0"/>
              <a:t>If the condition is False, body of else is executed. Indentation is used to separate the blocks.</a:t>
            </a:r>
          </a:p>
          <a:p>
            <a:endParaRPr lang="en-US" dirty="0"/>
          </a:p>
        </p:txBody>
      </p:sp>
    </p:spTree>
    <p:extLst>
      <p:ext uri="{BB962C8B-B14F-4D97-AF65-F5344CB8AC3E}">
        <p14:creationId xmlns:p14="http://schemas.microsoft.com/office/powerpoint/2010/main" val="4049620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Python if...</a:t>
            </a:r>
            <a:r>
              <a:rPr lang="en-US" b="1" dirty="0" err="1" smtClean="0"/>
              <a:t>elif</a:t>
            </a:r>
            <a:r>
              <a:rPr lang="en-US" b="1" dirty="0" smtClean="0"/>
              <a:t>...else Statement</a:t>
            </a:r>
            <a:br>
              <a:rPr lang="en-US" b="1" dirty="0" smtClean="0"/>
            </a:br>
            <a:endParaRPr lang="en-US" dirty="0"/>
          </a:p>
        </p:txBody>
      </p:sp>
      <p:sp>
        <p:nvSpPr>
          <p:cNvPr id="3" name="Content Placeholder 2"/>
          <p:cNvSpPr>
            <a:spLocks noGrp="1"/>
          </p:cNvSpPr>
          <p:nvPr>
            <p:ph idx="1"/>
          </p:nvPr>
        </p:nvSpPr>
        <p:spPr/>
        <p:txBody>
          <a:bodyPr/>
          <a:lstStyle/>
          <a:p>
            <a:pPr>
              <a:buNone/>
            </a:pPr>
            <a:r>
              <a:rPr lang="en-US" dirty="0" smtClean="0">
                <a:solidFill>
                  <a:srgbClr val="C00000"/>
                </a:solidFill>
              </a:rPr>
              <a:t>if test expression: </a:t>
            </a:r>
          </a:p>
          <a:p>
            <a:pPr>
              <a:buNone/>
            </a:pPr>
            <a:r>
              <a:rPr lang="en-US" dirty="0" smtClean="0">
                <a:solidFill>
                  <a:srgbClr val="C00000"/>
                </a:solidFill>
              </a:rPr>
              <a:t>	Body of if </a:t>
            </a:r>
          </a:p>
          <a:p>
            <a:pPr>
              <a:buNone/>
            </a:pPr>
            <a:r>
              <a:rPr lang="en-US" dirty="0" err="1" smtClean="0">
                <a:solidFill>
                  <a:srgbClr val="C00000"/>
                </a:solidFill>
              </a:rPr>
              <a:t>elif</a:t>
            </a:r>
            <a:r>
              <a:rPr lang="en-US" dirty="0" smtClean="0">
                <a:solidFill>
                  <a:srgbClr val="C00000"/>
                </a:solidFill>
              </a:rPr>
              <a:t> test expression: </a:t>
            </a:r>
          </a:p>
          <a:p>
            <a:pPr>
              <a:buNone/>
            </a:pPr>
            <a:r>
              <a:rPr lang="en-US" dirty="0" smtClean="0">
                <a:solidFill>
                  <a:srgbClr val="C00000"/>
                </a:solidFill>
              </a:rPr>
              <a:t>	Body of </a:t>
            </a:r>
            <a:r>
              <a:rPr lang="en-US" dirty="0" err="1" smtClean="0">
                <a:solidFill>
                  <a:srgbClr val="C00000"/>
                </a:solidFill>
              </a:rPr>
              <a:t>elif</a:t>
            </a:r>
            <a:r>
              <a:rPr lang="en-US" dirty="0" smtClean="0">
                <a:solidFill>
                  <a:srgbClr val="C00000"/>
                </a:solidFill>
              </a:rPr>
              <a:t> </a:t>
            </a:r>
          </a:p>
          <a:p>
            <a:pPr>
              <a:buNone/>
            </a:pPr>
            <a:r>
              <a:rPr lang="en-US" dirty="0" smtClean="0">
                <a:solidFill>
                  <a:srgbClr val="C00000"/>
                </a:solidFill>
              </a:rPr>
              <a:t>else: </a:t>
            </a:r>
          </a:p>
          <a:p>
            <a:pPr>
              <a:buNone/>
            </a:pPr>
            <a:r>
              <a:rPr lang="en-US" dirty="0" smtClean="0">
                <a:solidFill>
                  <a:srgbClr val="C00000"/>
                </a:solidFill>
              </a:rPr>
              <a:t>	Body of else </a:t>
            </a:r>
            <a:br>
              <a:rPr lang="en-US" dirty="0" smtClean="0">
                <a:solidFill>
                  <a:srgbClr val="C00000"/>
                </a:solidFill>
              </a:rPr>
            </a:br>
            <a:endParaRPr lang="en-US" dirty="0">
              <a:solidFill>
                <a:srgbClr val="C00000"/>
              </a:solidFill>
            </a:endParaRPr>
          </a:p>
        </p:txBody>
      </p:sp>
    </p:spTree>
    <p:extLst>
      <p:ext uri="{BB962C8B-B14F-4D97-AF65-F5344CB8AC3E}">
        <p14:creationId xmlns:p14="http://schemas.microsoft.com/office/powerpoint/2010/main" val="56689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Python if...</a:t>
            </a:r>
            <a:r>
              <a:rPr lang="en-US" b="1" dirty="0" err="1" smtClean="0"/>
              <a:t>elif</a:t>
            </a:r>
            <a:r>
              <a:rPr lang="en-US" b="1" dirty="0" smtClean="0"/>
              <a:t>...else Statement</a:t>
            </a:r>
            <a:br>
              <a:rPr lang="en-US" b="1" dirty="0" smtClean="0"/>
            </a:br>
            <a:endParaRPr lang="en-US" dirty="0"/>
          </a:p>
        </p:txBody>
      </p:sp>
      <p:sp>
        <p:nvSpPr>
          <p:cNvPr id="3" name="Content Placeholder 2"/>
          <p:cNvSpPr>
            <a:spLocks noGrp="1"/>
          </p:cNvSpPr>
          <p:nvPr>
            <p:ph idx="1"/>
          </p:nvPr>
        </p:nvSpPr>
        <p:spPr/>
        <p:txBody>
          <a:bodyPr>
            <a:normAutofit/>
          </a:bodyPr>
          <a:lstStyle/>
          <a:p>
            <a:pPr algn="just" fontAlgn="base"/>
            <a:r>
              <a:rPr lang="en-US" dirty="0" smtClean="0"/>
              <a:t>The </a:t>
            </a:r>
            <a:r>
              <a:rPr lang="en-US" dirty="0" err="1" smtClean="0"/>
              <a:t>elif</a:t>
            </a:r>
            <a:r>
              <a:rPr lang="en-US" dirty="0" smtClean="0"/>
              <a:t> is short for else if. It allows us to check for multiple expressions.</a:t>
            </a:r>
          </a:p>
          <a:p>
            <a:pPr algn="just" fontAlgn="base"/>
            <a:r>
              <a:rPr lang="en-US" dirty="0" smtClean="0"/>
              <a:t>If the condition for if is False, it checks the condition of the next </a:t>
            </a:r>
            <a:r>
              <a:rPr lang="en-US" dirty="0" err="1" smtClean="0"/>
              <a:t>elif</a:t>
            </a:r>
            <a:r>
              <a:rPr lang="en-US" dirty="0" smtClean="0"/>
              <a:t> block and so on.</a:t>
            </a:r>
          </a:p>
          <a:p>
            <a:pPr algn="just" fontAlgn="base"/>
            <a:r>
              <a:rPr lang="en-US" dirty="0" smtClean="0"/>
              <a:t>If all the conditions are False, body of else is executed.</a:t>
            </a:r>
          </a:p>
          <a:p>
            <a:pPr algn="just" fontAlgn="base"/>
            <a:r>
              <a:rPr lang="en-US" dirty="0" smtClean="0"/>
              <a:t>Only one block among the several if...</a:t>
            </a:r>
            <a:r>
              <a:rPr lang="en-US" dirty="0" err="1" smtClean="0"/>
              <a:t>elif</a:t>
            </a:r>
            <a:r>
              <a:rPr lang="en-US" dirty="0" smtClean="0"/>
              <a:t>...else blocks is executed according to the condition.</a:t>
            </a:r>
          </a:p>
          <a:p>
            <a:pPr algn="just" fontAlgn="base"/>
            <a:r>
              <a:rPr lang="en-US" dirty="0" smtClean="0"/>
              <a:t>The if block can have only one else block. But it can have multiple </a:t>
            </a:r>
            <a:r>
              <a:rPr lang="en-US" dirty="0" err="1" smtClean="0"/>
              <a:t>elif</a:t>
            </a:r>
            <a:r>
              <a:rPr lang="en-US" dirty="0" smtClean="0"/>
              <a:t> blocks.</a:t>
            </a:r>
          </a:p>
          <a:p>
            <a:pPr algn="just"/>
            <a:endParaRPr lang="en-US" dirty="0"/>
          </a:p>
        </p:txBody>
      </p:sp>
    </p:spTree>
    <p:extLst>
      <p:ext uri="{BB962C8B-B14F-4D97-AF65-F5344CB8AC3E}">
        <p14:creationId xmlns:p14="http://schemas.microsoft.com/office/powerpoint/2010/main" val="130624639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0</TotalTime>
  <Words>370</Words>
  <Application>Microsoft Office PowerPoint</Application>
  <PresentationFormat>Widescreen</PresentationFormat>
  <Paragraphs>89</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Century Gothic</vt:lpstr>
      <vt:lpstr>Wingdings 3</vt:lpstr>
      <vt:lpstr>Wisp</vt:lpstr>
      <vt:lpstr>Conditional &amp; Loop Statements in Python</vt:lpstr>
      <vt:lpstr>Looping Statements </vt:lpstr>
      <vt:lpstr>While Loop</vt:lpstr>
      <vt:lpstr>While Loop</vt:lpstr>
      <vt:lpstr>While Loop</vt:lpstr>
      <vt:lpstr>While Loop</vt:lpstr>
      <vt:lpstr>Use of While Loop</vt:lpstr>
      <vt:lpstr>For Loop  in Python</vt:lpstr>
      <vt:lpstr>For Loop  in Python</vt:lpstr>
      <vt:lpstr>PowerPoint Presentation</vt:lpstr>
      <vt:lpstr>Example of for loop</vt:lpstr>
      <vt:lpstr>Assignment</vt:lpstr>
      <vt:lpstr>The range() function </vt:lpstr>
      <vt:lpstr>For Loop  in Python</vt:lpstr>
      <vt:lpstr>Python Break Statement</vt:lpstr>
      <vt:lpstr>Python Pass Statement</vt:lpstr>
      <vt:lpstr>Conditional Statement: if else</vt:lpstr>
      <vt:lpstr>Python if Statement Syntax </vt:lpstr>
      <vt:lpstr> Python if...else Statement  </vt:lpstr>
      <vt:lpstr>Python if...elif...else Statement </vt:lpstr>
      <vt:lpstr>Python if...elif...else Statement </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Conditional &amp; Loop Statements in Python</dc:title>
  <dc:creator>hp</dc:creator>
  <cp:lastModifiedBy>hp</cp:lastModifiedBy>
  <cp:revision>1</cp:revision>
  <dcterms:created xsi:type="dcterms:W3CDTF">2022-07-25T08:48:47Z</dcterms:created>
  <dcterms:modified xsi:type="dcterms:W3CDTF">2022-07-25T08:49:37Z</dcterms:modified>
</cp:coreProperties>
</file>